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E1471461-8104-401D-9744-DBE15D415744}">
  <a:tblStyle styleId="{E1471461-8104-401D-9744-DBE15D4157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_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3" y="-26988"/>
            <a:ext cx="9269413" cy="6186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1979613" y="5494337"/>
            <a:ext cx="6527800" cy="742949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rIns="65300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1" lang="en-US" sz="20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European Life Sciences Infrastructure for Biological Information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1" lang="en-US" sz="2400" u="none" cap="none" strike="noStrike">
                <a:solidFill>
                  <a:srgbClr val="003F41"/>
                </a:solidFill>
                <a:latin typeface="Calibri"/>
                <a:ea typeface="Calibri"/>
                <a:cs typeface="Calibri"/>
                <a:sym typeface="Calibri"/>
              </a:rPr>
              <a:t>www.elixir-europe.org</a:t>
            </a:r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5373687"/>
            <a:ext cx="1820863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>
            <p:ph type="ctrTitle"/>
          </p:nvPr>
        </p:nvSpPr>
        <p:spPr>
          <a:xfrm>
            <a:off x="685800" y="2780927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rgbClr val="0F243E"/>
              </a:buClr>
              <a:buFont typeface="Calibri"/>
              <a:buNone/>
              <a:defRPr b="1" i="0" sz="4800" u="none" cap="none" strike="noStrik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2641600" y="4185601"/>
            <a:ext cx="5816599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580"/>
              </a:spcBef>
              <a:buClr>
                <a:srgbClr val="003F41"/>
              </a:buClr>
              <a:buFont typeface="Arial"/>
              <a:buNone/>
              <a:defRPr b="0" i="0" sz="2900" u="none" cap="none" strike="noStrike">
                <a:solidFill>
                  <a:srgbClr val="003F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45" lvl="1" marL="457145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90" lvl="2" marL="91429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534" lvl="3" marL="1371435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81" lvl="4" marL="1828581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425" lvl="5" marL="2285726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370" lvl="6" marL="2742871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315" lvl="7" marL="3200016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260" lvl="8" marL="3657161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533400" y="150813"/>
            <a:ext cx="1603375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hyperlink" Target="http://bioinformaticstraining.pythonanywhere.com" TargetMode="External"/><Relationship Id="rId5" Type="http://schemas.openxmlformats.org/officeDocument/2006/relationships/hyperlink" Target="mailto:elixir.ita.training@gmail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bioinformaticstraining.pythonanywhere.com" TargetMode="External"/><Relationship Id="rId4" Type="http://schemas.openxmlformats.org/officeDocument/2006/relationships/hyperlink" Target="mailto:elixir.ita.training@gmail.com" TargetMode="External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Relationship Id="rId4" Type="http://schemas.openxmlformats.org/officeDocument/2006/relationships/image" Target="../media/image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hyperlink" Target="http://bioinformaticstraining.pythonanywhere.com/course/9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06.png"/><Relationship Id="rId13" Type="http://schemas.openxmlformats.org/officeDocument/2006/relationships/image" Target="../media/image17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Relationship Id="rId9" Type="http://schemas.openxmlformats.org/officeDocument/2006/relationships/image" Target="../media/image10.png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7" Type="http://schemas.openxmlformats.org/officeDocument/2006/relationships/image" Target="../media/image14.png"/><Relationship Id="rId16" Type="http://schemas.openxmlformats.org/officeDocument/2006/relationships/image" Target="../media/image15.gif"/><Relationship Id="rId5" Type="http://schemas.openxmlformats.org/officeDocument/2006/relationships/image" Target="../media/image09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04.png"/><Relationship Id="rId10" Type="http://schemas.openxmlformats.org/officeDocument/2006/relationships/image" Target="../media/image14.png"/><Relationship Id="rId13" Type="http://schemas.openxmlformats.org/officeDocument/2006/relationships/image" Target="../media/image12.png"/><Relationship Id="rId12" Type="http://schemas.openxmlformats.org/officeDocument/2006/relationships/image" Target="../media/image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9" Type="http://schemas.openxmlformats.org/officeDocument/2006/relationships/image" Target="../media/image31.png"/><Relationship Id="rId15" Type="http://schemas.openxmlformats.org/officeDocument/2006/relationships/image" Target="../media/image06.png"/><Relationship Id="rId14" Type="http://schemas.openxmlformats.org/officeDocument/2006/relationships/image" Target="../media/image18.png"/><Relationship Id="rId17" Type="http://schemas.openxmlformats.org/officeDocument/2006/relationships/image" Target="../media/image21.png"/><Relationship Id="rId16" Type="http://schemas.openxmlformats.org/officeDocument/2006/relationships/image" Target="../media/image19.jp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362887" y="3284098"/>
            <a:ext cx="8497607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0F243E"/>
              </a:buClr>
              <a:buSzPct val="25000"/>
              <a:buFont typeface="Calibri"/>
              <a:buNone/>
            </a:pPr>
            <a:r>
              <a:rPr b="1" i="0" lang="en-US" sz="2800" u="none" cap="none" strike="noStrik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ELIXIR-ITA: supporting the growth of bioinformatics in Italy with research, infrastructures and training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6186" y="2286136"/>
            <a:ext cx="1667812" cy="129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13498" y="255900"/>
            <a:ext cx="838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Goals of ELIXIR- Training  Italy  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0" y="1638537"/>
            <a:ext cx="5019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buNone/>
            </a:pPr>
            <a:r>
              <a:rPr b="0" i="0" lang="en-US" sz="30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Develop a</a:t>
            </a:r>
            <a:r>
              <a:rPr lang="en-US" sz="3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457200" marR="0" rtl="0" algn="ctr">
              <a:spcBef>
                <a:spcPts val="0"/>
              </a:spcBef>
              <a:buNone/>
            </a:pPr>
            <a:r>
              <a:rPr b="1" i="0" lang="en-US" sz="3000" u="none" cap="none" strike="noStrike">
                <a:latin typeface="Calibri"/>
                <a:ea typeface="Calibri"/>
                <a:cs typeface="Calibri"/>
                <a:sym typeface="Calibri"/>
              </a:rPr>
              <a:t>programme/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</a:t>
            </a:r>
          </a:p>
          <a:p>
            <a:pPr indent="0" lvl="0" marL="457200" marR="0" rtl="0" algn="ctr">
              <a:spcBef>
                <a:spcPts val="0"/>
              </a:spcBef>
              <a:buNone/>
            </a:pPr>
            <a:r>
              <a:rPr b="0" i="0" lang="en-US" sz="30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for bioinformatics training 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690725" y="3877425"/>
            <a:ext cx="32691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Form qualified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instructors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28150" y="3877425"/>
            <a:ext cx="3800400" cy="23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Support and strengthen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research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 bioinformatics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5576925" y="1688150"/>
            <a:ext cx="26988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Visibility</a:t>
            </a:r>
            <a:r>
              <a:rPr lang="en-US" sz="3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of ELIXIR-ITA in Europe</a:t>
            </a:r>
          </a:p>
        </p:txBody>
      </p:sp>
      <p:sp>
        <p:nvSpPr>
          <p:cNvPr id="223" name="Shape 223"/>
          <p:cNvSpPr/>
          <p:nvPr/>
        </p:nvSpPr>
        <p:spPr>
          <a:xfrm>
            <a:off x="614925" y="4168425"/>
            <a:ext cx="3962700" cy="21522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73775" y="1501450"/>
            <a:ext cx="4845000" cy="22920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5110725" y="1653825"/>
            <a:ext cx="3962700" cy="18708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690725" y="3705450"/>
            <a:ext cx="3962700" cy="18708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3491880" y="260647"/>
            <a:ext cx="245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Activities</a:t>
            </a:r>
          </a:p>
        </p:txBody>
      </p:sp>
      <p:sp>
        <p:nvSpPr>
          <p:cNvPr id="233" name="Shape 233"/>
          <p:cNvSpPr/>
          <p:nvPr/>
        </p:nvSpPr>
        <p:spPr>
          <a:xfrm>
            <a:off x="376265" y="1665557"/>
            <a:ext cx="85467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285750" marR="0" rtl="0" algn="l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Collaborating with ELIXIR's nodes and participating in </a:t>
            </a:r>
            <a:r>
              <a:rPr b="1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training activities</a:t>
            </a:r>
            <a:r>
              <a:rPr b="1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 order to bring benefits to training in Italy</a:t>
            </a:r>
          </a:p>
          <a:p>
            <a:pPr indent="-285750" lvl="1" marL="285750" marR="0" rtl="0" algn="l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Participation in </a:t>
            </a:r>
            <a:r>
              <a:rPr b="1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grant writing</a:t>
            </a:r>
          </a:p>
          <a:p>
            <a:pPr indent="-285750" lvl="1" marL="285750" marR="0" rtl="0" algn="l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Designing, organising and running </a:t>
            </a:r>
            <a:r>
              <a:rPr b="1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training courses</a:t>
            </a:r>
            <a:r>
              <a:rPr b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 specific subject areas</a:t>
            </a:r>
          </a:p>
          <a:p>
            <a:pPr indent="-285750" lvl="1" marL="285750" marR="0" rtl="0" algn="l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•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Gathering </a:t>
            </a: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of:</a:t>
            </a:r>
          </a:p>
          <a:p>
            <a:pPr indent="-285750" lvl="3" marL="742950" marR="0" rtl="0" algn="l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institutions and subject areas of greatest need for training</a:t>
            </a:r>
          </a:p>
          <a:p>
            <a:pPr indent="-285750" lvl="3" marL="742950" marR="0" rtl="0" algn="l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members that are currently delivering training initiatives</a:t>
            </a:r>
          </a:p>
          <a:p>
            <a:pPr indent="-285750" lvl="3" marL="742950" marR="0" rtl="0" algn="l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qualified instructors </a:t>
            </a:r>
          </a:p>
          <a:p>
            <a:pPr indent="-285750" lvl="1" marL="285750" marR="0" rtl="0" algn="l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Designing, organising and running </a:t>
            </a:r>
            <a:r>
              <a:rPr b="1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Train the Trainer (TtT) </a:t>
            </a: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events (ELIXIR-EXCELERATE)</a:t>
            </a: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3491880" y="260647"/>
            <a:ext cx="24587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Activities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665" y="5576237"/>
            <a:ext cx="1654907" cy="128176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469725" y="2459650"/>
            <a:ext cx="78147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508000" lvl="0" marL="457200">
              <a:spcBef>
                <a:spcPts val="0"/>
              </a:spcBef>
              <a:buClr>
                <a:srgbClr val="10253F"/>
              </a:buClr>
              <a:buSzPct val="100000"/>
              <a:buFont typeface="Calibri"/>
              <a:buChar char="-"/>
            </a:pPr>
            <a:r>
              <a:rPr b="1" lang="en-US" sz="4400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rPr>
              <a:t>Training (Italy)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508000" lvl="0" marL="457200" rtl="0" algn="l">
              <a:lnSpc>
                <a:spcPct val="80000"/>
              </a:lnSpc>
              <a:spcBef>
                <a:spcPts val="0"/>
              </a:spcBef>
              <a:buClr>
                <a:srgbClr val="999999"/>
              </a:buClr>
              <a:buSzPct val="100000"/>
              <a:buFont typeface="Calibri"/>
              <a:buChar char="-"/>
            </a:pPr>
            <a:r>
              <a:rPr b="1" lang="en-US" sz="4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EXCELERATE WP11 TtT subtask (Europe)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974" y="1346537"/>
            <a:ext cx="4296475" cy="50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029575" y="3797200"/>
            <a:ext cx="3245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>
              <a:lnSpc>
                <a:spcPct val="80000"/>
              </a:lnSpc>
              <a:spcBef>
                <a:spcPts val="0"/>
              </a:spcBef>
              <a:buClr>
                <a:srgbClr val="E46C0A"/>
              </a:buClr>
              <a:buSzPct val="100000"/>
              <a:buChar char="•"/>
            </a:pP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High Throughput Sequencing (HTS) data analysis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Sapienza Università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5-7 October 2015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224875" y="1070775"/>
            <a:ext cx="4563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Gene Expression profiling with HTS: RNA-Seq data analysis </a:t>
            </a:r>
            <a:r>
              <a:rPr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CINECA Rome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19-22 October 2015 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18600" y="5496725"/>
            <a:ext cx="29217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 algn="r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NGS for evolutionary biologists: from basic scripting to variant calling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CINECA Rome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23-27 November 2015 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714300" y="2114600"/>
            <a:ext cx="40737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Protein Networks and Systems Biology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Università di Bologna,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14-18 December 2015 </a:t>
            </a:r>
          </a:p>
        </p:txBody>
      </p:sp>
      <p:cxnSp>
        <p:nvCxnSpPr>
          <p:cNvPr id="252" name="Shape 252"/>
          <p:cNvCxnSpPr/>
          <p:nvPr/>
        </p:nvCxnSpPr>
        <p:spPr>
          <a:xfrm flipH="1">
            <a:off x="2750025" y="1696375"/>
            <a:ext cx="1699500" cy="811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3" name="Shape 253"/>
          <p:cNvCxnSpPr/>
          <p:nvPr/>
        </p:nvCxnSpPr>
        <p:spPr>
          <a:xfrm rot="10800000">
            <a:off x="2750025" y="2507575"/>
            <a:ext cx="1927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4" name="Shape 254"/>
          <p:cNvCxnSpPr/>
          <p:nvPr/>
        </p:nvCxnSpPr>
        <p:spPr>
          <a:xfrm flipH="1">
            <a:off x="4551950" y="4429175"/>
            <a:ext cx="1597200" cy="8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5" name="Shape 255"/>
          <p:cNvSpPr/>
          <p:nvPr/>
        </p:nvSpPr>
        <p:spPr>
          <a:xfrm>
            <a:off x="4782700" y="6000625"/>
            <a:ext cx="417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http://bioinformaticstraining.pythonanywhere.com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elixir.ita.training@gmail.com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Shape 256"/>
          <p:cNvCxnSpPr/>
          <p:nvPr/>
        </p:nvCxnSpPr>
        <p:spPr>
          <a:xfrm flipH="1" rot="10800000">
            <a:off x="2587775" y="4113175"/>
            <a:ext cx="819900" cy="1366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7" name="Shape 257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141722" y="256475"/>
            <a:ext cx="367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Courses 2015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375775" y="5198100"/>
            <a:ext cx="3715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 algn="r">
              <a:lnSpc>
                <a:spcPct val="80000"/>
              </a:lnSpc>
              <a:spcBef>
                <a:spcPts val="0"/>
              </a:spcBef>
              <a:buClr>
                <a:srgbClr val="E46C0A"/>
              </a:buClr>
              <a:buSzPct val="100000"/>
              <a:buChar char="•"/>
            </a:pP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NGS for evolutionary biologists: from basic scripting to variant calling</a:t>
            </a:r>
          </a:p>
          <a:p>
            <a:pPr lvl="0" rtl="0" algn="r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Consiglio Nazionale delle Ricerche, Naples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2-6, 2016</a:t>
            </a:r>
          </a:p>
          <a:p>
            <a:pPr lvl="0" rtl="0" algn="r">
              <a:lnSpc>
                <a:spcPct val="80000"/>
              </a:lnSpc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-85400" y="3159800"/>
            <a:ext cx="29217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 algn="r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High Performance Molecular Dynamics</a:t>
            </a:r>
          </a:p>
          <a:p>
            <a:pPr lvl="0" rtl="0" algn="r">
              <a:lnSpc>
                <a:spcPct val="80000"/>
              </a:lnSpc>
              <a:spcBef>
                <a:spcPts val="592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CINECA,</a:t>
            </a: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via dei Tizii 6, Rome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5-7 April 2016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6150475" y="3228050"/>
            <a:ext cx="30747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 algn="ctr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Effective academic teaching</a:t>
            </a:r>
          </a:p>
          <a:p>
            <a:pPr lvl="0" rtl="0" algn="ctr">
              <a:lnSpc>
                <a:spcPct val="80000"/>
              </a:lnSpc>
              <a:spcBef>
                <a:spcPts val="592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Salerno, Fisciano (SA), Italy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15th, 2016</a:t>
            </a:r>
          </a:p>
        </p:txBody>
      </p:sp>
      <p:cxnSp>
        <p:nvCxnSpPr>
          <p:cNvPr id="266" name="Shape 266"/>
          <p:cNvCxnSpPr/>
          <p:nvPr/>
        </p:nvCxnSpPr>
        <p:spPr>
          <a:xfrm flipH="1">
            <a:off x="5662350" y="3926450"/>
            <a:ext cx="790200" cy="274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7" name="Shape 267"/>
          <p:cNvCxnSpPr/>
          <p:nvPr/>
        </p:nvCxnSpPr>
        <p:spPr>
          <a:xfrm>
            <a:off x="2843975" y="3484525"/>
            <a:ext cx="2177700" cy="409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8" name="Shape 268"/>
          <p:cNvSpPr/>
          <p:nvPr/>
        </p:nvSpPr>
        <p:spPr>
          <a:xfrm>
            <a:off x="4133600" y="6370525"/>
            <a:ext cx="417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http://bioinformaticstraining.pythonanywhere.com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elixir.ita.training@gmail.com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Shape 269"/>
          <p:cNvCxnSpPr/>
          <p:nvPr/>
        </p:nvCxnSpPr>
        <p:spPr>
          <a:xfrm flipH="1" rot="10800000">
            <a:off x="4133600" y="4175575"/>
            <a:ext cx="1443300" cy="1383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0" name="Shape 270"/>
          <p:cNvSpPr txBox="1"/>
          <p:nvPr/>
        </p:nvSpPr>
        <p:spPr>
          <a:xfrm>
            <a:off x="6150475" y="5353550"/>
            <a:ext cx="28767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RNA-seq data analysis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Naples Federico II, Naples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6-10, 2016</a:t>
            </a:r>
          </a:p>
        </p:txBody>
      </p:sp>
      <p:cxnSp>
        <p:nvCxnSpPr>
          <p:cNvPr id="271" name="Shape 271"/>
          <p:cNvCxnSpPr/>
          <p:nvPr/>
        </p:nvCxnSpPr>
        <p:spPr>
          <a:xfrm rot="10800000">
            <a:off x="5653725" y="4243850"/>
            <a:ext cx="1947300" cy="1033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2" name="Shape 272"/>
          <p:cNvSpPr txBox="1"/>
          <p:nvPr/>
        </p:nvSpPr>
        <p:spPr>
          <a:xfrm>
            <a:off x="5215500" y="1799125"/>
            <a:ext cx="39285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High Performance Molecular Dynamics@CINECA - PRACE Edition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CINECA, Bologna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20-30 September 2016</a:t>
            </a:r>
          </a:p>
        </p:txBody>
      </p:sp>
      <p:cxnSp>
        <p:nvCxnSpPr>
          <p:cNvPr id="273" name="Shape 273"/>
          <p:cNvCxnSpPr>
            <a:stCxn id="272" idx="1"/>
          </p:cNvCxnSpPr>
          <p:nvPr/>
        </p:nvCxnSpPr>
        <p:spPr>
          <a:xfrm flipH="1">
            <a:off x="4296000" y="2240125"/>
            <a:ext cx="919500" cy="13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4" name="Shape 274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2953822" y="255675"/>
            <a:ext cx="367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Courses 2016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7512" y="1107012"/>
            <a:ext cx="4296475" cy="506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525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2254674" y="255675"/>
            <a:ext cx="57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Practical Courses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3" y="1269846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350149" y="255675"/>
            <a:ext cx="879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Group work and Peer-Learning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45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350149" y="255675"/>
            <a:ext cx="879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Social Activities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" y="12658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350149" y="255675"/>
            <a:ext cx="879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Feedbacks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75" y="1726499"/>
            <a:ext cx="4956275" cy="41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457200" y="130103"/>
            <a:ext cx="82296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10253F"/>
              </a:buClr>
              <a:buSzPct val="25000"/>
              <a:buFont typeface="Calibri"/>
              <a:buNone/>
            </a:pPr>
            <a:r>
              <a:rPr b="1" lang="en-US">
                <a:solidFill>
                  <a:srgbClr val="10253F"/>
                </a:solidFill>
              </a:rPr>
              <a:t>This workshop 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5209700" y="2032350"/>
            <a:ext cx="3885600" cy="2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Elixir contribution: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Char char="•"/>
            </a:pPr>
            <a:r>
              <a:rPr b="1" lang="en-US" sz="30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10 fellowships </a:t>
            </a:r>
          </a:p>
          <a:p>
            <a:pPr indent="-3238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Char char="•"/>
            </a:pPr>
            <a:r>
              <a:rPr b="1" lang="en-US" sz="30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 trainer 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525775" y="1310605"/>
            <a:ext cx="8124381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INFRASTRUCTURE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sustainable European infrastructure for biological information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collection, quality control and archiving of large amount of biological data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the hundreds of biological databases in Europe into a larger bioinformatics infrastructure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59446"/>
            <a:ext cx="9144000" cy="79855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550916" y="131145"/>
            <a:ext cx="815895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ELIXIR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A distributed infrastructure for life-science information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0" y="0"/>
            <a:ext cx="9180511" cy="1281191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57200" y="1584262"/>
            <a:ext cx="8561375" cy="4582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ct val="25000"/>
              <a:buFont typeface="Arial"/>
              <a:buNone/>
            </a:pPr>
            <a:r>
              <a:rPr b="1" i="0" lang="en-US" sz="2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ELIXIR-ITA training courses on </a:t>
            </a:r>
            <a:r>
              <a:rPr b="0" i="0" lang="en-US" sz="2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(suggested topics)</a:t>
            </a:r>
            <a:r>
              <a:rPr b="1" i="0" lang="en-US" sz="2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-163567" lvl="1" marL="576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Biostatistics, data analysis and data representation</a:t>
            </a:r>
          </a:p>
          <a:p>
            <a:pPr indent="-163567" lvl="1" marL="576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Calibri"/>
              <a:buAutoNum type="arabicPeriod"/>
            </a:pPr>
            <a:r>
              <a:rPr b="0" i="1" lang="en-US" sz="22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RNA-Seq data analysis</a:t>
            </a:r>
          </a:p>
          <a:p>
            <a:pPr indent="-163567" lvl="1" marL="576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Calibri"/>
              <a:buAutoNum type="arabicPeriod"/>
            </a:pPr>
            <a:r>
              <a:rPr b="0" i="1" lang="en-US" sz="22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Variant calling data analysis</a:t>
            </a:r>
          </a:p>
          <a:p>
            <a:pPr indent="-163567" lvl="1" marL="576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Unix/Linux and Python programming for Life Scientists – building pipelines</a:t>
            </a:r>
          </a:p>
          <a:p>
            <a:pPr indent="-163567" lvl="1" marL="576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 Networks and Systems Biology</a:t>
            </a:r>
          </a:p>
          <a:p>
            <a:pPr indent="-163567" lvl="1" marL="576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Data/Software Carpentry course on R programming</a:t>
            </a:r>
          </a:p>
          <a:p>
            <a:pPr indent="-163567" lvl="1" marL="576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 Management and analysis</a:t>
            </a:r>
          </a:p>
          <a:p>
            <a:pPr indent="-163567" lvl="1" marL="576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data processing and analysis in metagenomics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418"/>
              </a:spcBef>
              <a:buClr>
                <a:schemeClr val="dk1"/>
              </a:buClr>
              <a:buSzPct val="95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665" y="5576237"/>
            <a:ext cx="1654907" cy="128176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457200" y="130103"/>
            <a:ext cx="8229600" cy="955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10253F"/>
              </a:buClr>
              <a:buSzPct val="25000"/>
              <a:buFont typeface="Calibri"/>
              <a:buNone/>
            </a:pPr>
            <a:r>
              <a:rPr b="1" lang="en-US">
                <a:solidFill>
                  <a:srgbClr val="10253F"/>
                </a:solidFill>
              </a:rPr>
              <a:t>More on the a</a:t>
            </a:r>
            <a:r>
              <a:rPr b="1" i="0" lang="en-US" sz="4400" u="none" cap="none" strike="noStrik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rPr>
              <a:t>genda 2016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3491880" y="260647"/>
            <a:ext cx="245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Activities</a:t>
            </a: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469725" y="2459650"/>
            <a:ext cx="78147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508000" lvl="0" marL="457200" rtl="0">
              <a:spcBef>
                <a:spcPts val="0"/>
              </a:spcBef>
              <a:buClr>
                <a:srgbClr val="10253F"/>
              </a:buClr>
              <a:buSzPct val="100000"/>
              <a:buFont typeface="Calibri"/>
              <a:buChar char="-"/>
            </a:pPr>
            <a:r>
              <a:rPr b="1" lang="en-US" sz="4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Training (Italy)</a:t>
            </a:r>
            <a:r>
              <a:rPr b="1" lang="en-US" sz="4400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508000" lvl="0" marL="457200" rtl="0" algn="l">
              <a:lnSpc>
                <a:spcPct val="80000"/>
              </a:lnSpc>
              <a:spcBef>
                <a:spcPts val="0"/>
              </a:spcBef>
              <a:buClr>
                <a:srgbClr val="10253F"/>
              </a:buClr>
              <a:buSzPct val="100000"/>
              <a:buFont typeface="Calibri"/>
              <a:buChar char="-"/>
            </a:pPr>
            <a:r>
              <a:rPr b="1" lang="en-US" sz="4400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rPr>
              <a:t>EXCELERATE WP11 TtT subtask (Europe)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 txBox="1"/>
          <p:nvPr>
            <p:ph type="title"/>
          </p:nvPr>
        </p:nvSpPr>
        <p:spPr>
          <a:xfrm>
            <a:off x="457200" y="149228"/>
            <a:ext cx="82296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E46C0A"/>
              </a:buClr>
              <a:buSzPct val="25000"/>
              <a:buFont typeface="Arial"/>
              <a:buNone/>
            </a:pPr>
            <a:r>
              <a:rPr b="1" lang="en-US">
                <a:solidFill>
                  <a:srgbClr val="10253F"/>
                </a:solidFill>
              </a:rPr>
              <a:t>EXCELERATE WP11 TtT subtask</a:t>
            </a: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161400" y="1512568"/>
            <a:ext cx="8857800" cy="63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ct val="25000"/>
              <a:buFont typeface="Arial"/>
              <a:buNone/>
            </a:pPr>
            <a:r>
              <a:rPr b="1" i="0" lang="en-US" sz="2755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Train the Traine</a:t>
            </a:r>
            <a:r>
              <a:rPr b="1" lang="en-US" sz="2755">
                <a:solidFill>
                  <a:srgbClr val="E46C0A"/>
                </a:solidFill>
              </a:rPr>
              <a:t>rs  (TtT) 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9092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384325" y="3599425"/>
            <a:ext cx="8702700" cy="63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0" y="2199775"/>
            <a:ext cx="35370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lnSpc>
                <a:spcPct val="100000"/>
              </a:lnSpc>
              <a:spcBef>
                <a:spcPts val="96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 across all ELIXIR nodes: </a:t>
            </a:r>
          </a:p>
          <a:p>
            <a:pPr indent="-228600" lvl="0" marL="457200" rtl="0">
              <a:lnSpc>
                <a:spcPct val="100000"/>
              </a:lnSpc>
              <a:spcBef>
                <a:spcPts val="960"/>
              </a:spcBef>
              <a:buClr>
                <a:schemeClr val="dk1"/>
              </a:buClr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in increasing training capacity</a:t>
            </a:r>
          </a:p>
          <a:p>
            <a:pPr indent="-342900" lvl="0" marL="457200" rtl="0">
              <a:lnSpc>
                <a:spcPct val="100000"/>
              </a:lnSpc>
              <a:spcBef>
                <a:spcPts val="960"/>
              </a:spcBef>
              <a:buClr>
                <a:schemeClr val="dk1"/>
              </a:buClr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already delivering  TtT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initiatives 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2604850" y="4299325"/>
            <a:ext cx="30000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lnSpc>
                <a:spcPct val="80000"/>
              </a:lnSpc>
              <a:spcBef>
                <a:spcPts val="96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review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methodologies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identify effective training approaches ()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2604844" y="3683118"/>
            <a:ext cx="142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lnSpc>
                <a:spcPct val="80000"/>
              </a:lnSpc>
              <a:spcBef>
                <a:spcPts val="96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Jan2016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90251" y="3683125"/>
            <a:ext cx="1654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lnSpc>
                <a:spcPct val="80000"/>
              </a:lnSpc>
              <a:spcBef>
                <a:spcPts val="96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2015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509850" y="2372375"/>
            <a:ext cx="25983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lnSpc>
                <a:spcPct val="80000"/>
              </a:lnSpc>
              <a:spcBef>
                <a:spcPts val="96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using VMs and clouds in training 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4663750" y="3589646"/>
            <a:ext cx="17451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Mar2016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6644950" y="3589646"/>
            <a:ext cx="17451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2016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6956550" y="4481562"/>
            <a:ext cx="15660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96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TtT events 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7321275" y="2908450"/>
            <a:ext cx="2032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96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workshop </a:t>
            </a:r>
          </a:p>
        </p:txBody>
      </p:sp>
      <p:cxnSp>
        <p:nvCxnSpPr>
          <p:cNvPr id="356" name="Shape 356"/>
          <p:cNvCxnSpPr/>
          <p:nvPr/>
        </p:nvCxnSpPr>
        <p:spPr>
          <a:xfrm>
            <a:off x="8566125" y="3415150"/>
            <a:ext cx="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7" name="Shape 357"/>
          <p:cNvCxnSpPr/>
          <p:nvPr/>
        </p:nvCxnSpPr>
        <p:spPr>
          <a:xfrm>
            <a:off x="7423125" y="4024750"/>
            <a:ext cx="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8" name="Shape 358"/>
          <p:cNvCxnSpPr/>
          <p:nvPr/>
        </p:nvCxnSpPr>
        <p:spPr>
          <a:xfrm>
            <a:off x="3536925" y="4024750"/>
            <a:ext cx="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9" name="Shape 359"/>
          <p:cNvCxnSpPr/>
          <p:nvPr/>
        </p:nvCxnSpPr>
        <p:spPr>
          <a:xfrm>
            <a:off x="5670525" y="3296911"/>
            <a:ext cx="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0" name="Shape 360"/>
          <p:cNvCxnSpPr/>
          <p:nvPr/>
        </p:nvCxnSpPr>
        <p:spPr>
          <a:xfrm>
            <a:off x="1022325" y="3296911"/>
            <a:ext cx="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 txBox="1"/>
          <p:nvPr>
            <p:ph type="title"/>
          </p:nvPr>
        </p:nvSpPr>
        <p:spPr>
          <a:xfrm>
            <a:off x="457200" y="149228"/>
            <a:ext cx="82296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E46C0A"/>
              </a:buClr>
              <a:buSzPct val="25000"/>
              <a:buFont typeface="Arial"/>
              <a:buNone/>
            </a:pPr>
            <a:r>
              <a:rPr b="1" lang="en-US">
                <a:solidFill>
                  <a:srgbClr val="10253F"/>
                </a:solidFill>
              </a:rPr>
              <a:t>EXCELERATE WP11 TtT subtask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9092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418500" y="2553625"/>
            <a:ext cx="33819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academic teaching</a:t>
            </a:r>
          </a:p>
          <a:p>
            <a:pPr lv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Salerno, Fisciano (SA), Italy - June 15th, 2016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075" y="2344540"/>
            <a:ext cx="2786720" cy="108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316" y="2160723"/>
            <a:ext cx="1564783" cy="14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495350" y="5814300"/>
            <a:ext cx="59613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http://bioinformaticstraining.pythonanywhere.com/course/9/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-18300" y="209240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 txBox="1"/>
          <p:nvPr>
            <p:ph type="title"/>
          </p:nvPr>
        </p:nvSpPr>
        <p:spPr>
          <a:xfrm>
            <a:off x="438900" y="2241628"/>
            <a:ext cx="82296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E46C0A"/>
              </a:buClr>
              <a:buSzPct val="25000"/>
              <a:buFont typeface="Arial"/>
              <a:buNone/>
            </a:pPr>
            <a:r>
              <a:rPr b="1" lang="en-US">
                <a:solidFill>
                  <a:srgbClr val="10253F"/>
                </a:solidFill>
              </a:rPr>
              <a:t>Thank you 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0842" y="3816912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525775" y="1310605"/>
            <a:ext cx="81243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TRAINING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training to a large and diversifying user base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new generation of professionals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new generation of trainers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59446"/>
            <a:ext cx="9144000" cy="7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550916" y="131145"/>
            <a:ext cx="8159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ELIXIR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A distributed infrastructure for life-science information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7" y="891975"/>
            <a:ext cx="9111951" cy="59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1562037" y="434734"/>
            <a:ext cx="6387364" cy="5303084"/>
            <a:chOff x="15452113" y="21896422"/>
            <a:chExt cx="6387364" cy="5303084"/>
          </a:xfrm>
        </p:grpSpPr>
        <p:grpSp>
          <p:nvGrpSpPr>
            <p:cNvPr id="117" name="Shape 117"/>
            <p:cNvGrpSpPr/>
            <p:nvPr/>
          </p:nvGrpSpPr>
          <p:grpSpPr>
            <a:xfrm>
              <a:off x="15452113" y="21896422"/>
              <a:ext cx="6387364" cy="5303084"/>
              <a:chOff x="4814998" y="1012100"/>
              <a:chExt cx="15294380" cy="13486030"/>
            </a:xfrm>
          </p:grpSpPr>
          <p:pic>
            <p:nvPicPr>
              <p:cNvPr id="118" name="Shape 1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390678" y="1012100"/>
                <a:ext cx="10718700" cy="881700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9" name="Shape 119"/>
              <p:cNvGrpSpPr/>
              <p:nvPr/>
            </p:nvGrpSpPr>
            <p:grpSpPr>
              <a:xfrm>
                <a:off x="4814998" y="1921581"/>
                <a:ext cx="10931279" cy="12576550"/>
                <a:chOff x="2037644" y="813287"/>
                <a:chExt cx="4625975" cy="5322885"/>
              </a:xfrm>
            </p:grpSpPr>
            <p:pic>
              <p:nvPicPr>
                <p:cNvPr id="120" name="Shape 12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2037644" y="813287"/>
                  <a:ext cx="4625975" cy="53228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1" name="Shape 121"/>
                <p:cNvSpPr/>
                <p:nvPr/>
              </p:nvSpPr>
              <p:spPr>
                <a:xfrm>
                  <a:off x="3177469" y="1700698"/>
                  <a:ext cx="152399" cy="1651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Shape 122"/>
                <p:cNvSpPr/>
                <p:nvPr/>
              </p:nvSpPr>
              <p:spPr>
                <a:xfrm>
                  <a:off x="3266369" y="1676885"/>
                  <a:ext cx="152399" cy="1651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Shape 123"/>
                <p:cNvSpPr/>
                <p:nvPr/>
              </p:nvSpPr>
              <p:spPr>
                <a:xfrm>
                  <a:off x="3971219" y="1759435"/>
                  <a:ext cx="152399" cy="163511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Shape 124"/>
                <p:cNvSpPr/>
                <p:nvPr/>
              </p:nvSpPr>
              <p:spPr>
                <a:xfrm>
                  <a:off x="3723569" y="2064235"/>
                  <a:ext cx="152399" cy="163511"/>
                </a:xfrm>
                <a:prstGeom prst="ellipse">
                  <a:avLst/>
                </a:prstGeom>
                <a:solidFill>
                  <a:srgbClr val="E46C0A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Shape 125"/>
                <p:cNvSpPr/>
                <p:nvPr/>
              </p:nvSpPr>
              <p:spPr>
                <a:xfrm>
                  <a:off x="4359100" y="3561778"/>
                  <a:ext cx="152399" cy="163511"/>
                </a:xfrm>
                <a:prstGeom prst="ellipse">
                  <a:avLst/>
                </a:prstGeom>
                <a:solidFill>
                  <a:srgbClr val="E46C0A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Shape 126"/>
                <p:cNvSpPr/>
                <p:nvPr/>
              </p:nvSpPr>
              <p:spPr>
                <a:xfrm>
                  <a:off x="4455407" y="3496160"/>
                  <a:ext cx="152399" cy="163511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Shape 127"/>
                <p:cNvSpPr/>
                <p:nvPr/>
              </p:nvSpPr>
              <p:spPr>
                <a:xfrm>
                  <a:off x="4123619" y="3272323"/>
                  <a:ext cx="152399" cy="1651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Shape 128"/>
                <p:cNvSpPr/>
                <p:nvPr/>
              </p:nvSpPr>
              <p:spPr>
                <a:xfrm>
                  <a:off x="3025069" y="4810610"/>
                  <a:ext cx="152399" cy="163511"/>
                </a:xfrm>
                <a:prstGeom prst="ellipse">
                  <a:avLst/>
                </a:prstGeom>
                <a:solidFill>
                  <a:srgbClr val="E36C09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Shape 129"/>
                <p:cNvSpPr/>
                <p:nvPr/>
              </p:nvSpPr>
              <p:spPr>
                <a:xfrm>
                  <a:off x="3650544" y="2146785"/>
                  <a:ext cx="152399" cy="163511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Shape 130"/>
                <p:cNvSpPr/>
                <p:nvPr/>
              </p:nvSpPr>
              <p:spPr>
                <a:xfrm>
                  <a:off x="4328407" y="3419960"/>
                  <a:ext cx="152399" cy="1651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28575">
                  <a:solidFill>
                    <a:srgbClr val="EE760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39999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131" name="Shape 1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407810" y="24331639"/>
              <a:ext cx="327213" cy="426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930962" y="25946464"/>
              <a:ext cx="1080060" cy="298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Shape 1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288315" y="25033209"/>
              <a:ext cx="507708" cy="40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Shape 1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775959" y="25033209"/>
              <a:ext cx="495964" cy="426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Shape 1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08104" y="22897290"/>
              <a:ext cx="522651" cy="414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Shape 1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04587" y="22944765"/>
              <a:ext cx="442517" cy="413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Shape 1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501768" y="22502729"/>
              <a:ext cx="424077" cy="426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9375156" y="25435387"/>
              <a:ext cx="454326" cy="426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244267" y="22971317"/>
              <a:ext cx="456978" cy="426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Shape 14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941609" y="23266884"/>
              <a:ext cx="544984" cy="426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Shape 1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941609" y="23692503"/>
              <a:ext cx="684633" cy="255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Shape 1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342884" y="24979031"/>
              <a:ext cx="491686" cy="389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Shape 14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7644834" y="25011551"/>
              <a:ext cx="682143" cy="2069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144" name="Shape 14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7963117" y="24592250"/>
              <a:ext cx="431999" cy="43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Shape 14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646126" y="24575306"/>
              <a:ext cx="383979" cy="426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Shape 146"/>
          <p:cNvSpPr txBox="1"/>
          <p:nvPr/>
        </p:nvSpPr>
        <p:spPr>
          <a:xfrm>
            <a:off x="340902" y="5654762"/>
            <a:ext cx="8497607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E46C0A"/>
              </a:buClr>
              <a:buSzPct val="25000"/>
              <a:buFont typeface="Calibri"/>
              <a:buNone/>
            </a:pPr>
            <a:r>
              <a:rPr lang="en-US" sz="24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ELIXIR-ITA: supporting the growth of bioinformatics in Italy with research, infrastructures and training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Shape 151"/>
          <p:cNvGrpSpPr/>
          <p:nvPr/>
        </p:nvGrpSpPr>
        <p:grpSpPr>
          <a:xfrm>
            <a:off x="1281825" y="54223"/>
            <a:ext cx="6067220" cy="4536947"/>
            <a:chOff x="5357691" y="1897966"/>
            <a:chExt cx="5364000" cy="4023900"/>
          </a:xfrm>
        </p:grpSpPr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 amt="90000"/>
            </a:blip>
            <a:srcRect b="24981" l="0" r="0" t="0"/>
            <a:stretch/>
          </p:blipFill>
          <p:spPr>
            <a:xfrm>
              <a:off x="5357691" y="1897966"/>
              <a:ext cx="5364000" cy="40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Shape 1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23523" y="1899391"/>
              <a:ext cx="1038000" cy="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Shape 154"/>
            <p:cNvGrpSpPr/>
            <p:nvPr/>
          </p:nvGrpSpPr>
          <p:grpSpPr>
            <a:xfrm>
              <a:off x="6042932" y="2017865"/>
              <a:ext cx="4012374" cy="3815870"/>
              <a:chOff x="6119164" y="2017878"/>
              <a:chExt cx="3854346" cy="3665582"/>
            </a:xfrm>
          </p:grpSpPr>
          <p:sp>
            <p:nvSpPr>
              <p:cNvPr id="155" name="Shape 155"/>
              <p:cNvSpPr/>
              <p:nvPr/>
            </p:nvSpPr>
            <p:spPr>
              <a:xfrm>
                <a:off x="6400096" y="2282930"/>
                <a:ext cx="3342900" cy="3240000"/>
              </a:xfrm>
              <a:prstGeom prst="ellipse">
                <a:avLst/>
              </a:prstGeom>
              <a:noFill/>
              <a:ln cap="flat" cmpd="sng" w="381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3000">
                  <a:srgbClr val="000000">
                    <a:alpha val="34900"/>
                  </a:srgbClr>
                </a:outerShdw>
              </a:effectLst>
            </p:spPr>
            <p:txBody>
              <a:bodyPr anchorCtr="0" anchor="ctr" bIns="108025" lIns="216050" rIns="216050" tIns="1080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6" name="Shape 15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19164" y="3698832"/>
                <a:ext cx="708300" cy="594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Shape 15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31937" y="2866133"/>
                <a:ext cx="577800" cy="581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5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362247" y="4190969"/>
                <a:ext cx="489300" cy="68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5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425410" y="3447969"/>
                <a:ext cx="548100" cy="54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Shape 16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536721" y="2192109"/>
                <a:ext cx="550200" cy="550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Shape 16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742442" y="2017878"/>
                <a:ext cx="493800" cy="5886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62" name="Shape 162"/>
              <p:cNvCxnSpPr/>
              <p:nvPr/>
            </p:nvCxnSpPr>
            <p:spPr>
              <a:xfrm>
                <a:off x="7356475" y="2711841"/>
                <a:ext cx="386100" cy="99749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63" name="Shape 163"/>
              <p:cNvCxnSpPr/>
              <p:nvPr/>
            </p:nvCxnSpPr>
            <p:spPr>
              <a:xfrm>
                <a:off x="8008432" y="2593741"/>
                <a:ext cx="72000" cy="117989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64" name="Shape 164"/>
              <p:cNvCxnSpPr/>
              <p:nvPr/>
            </p:nvCxnSpPr>
            <p:spPr>
              <a:xfrm flipH="1">
                <a:off x="8426450" y="2724541"/>
                <a:ext cx="324000" cy="99749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65" name="Shape 165"/>
              <p:cNvCxnSpPr/>
              <p:nvPr/>
            </p:nvCxnSpPr>
            <p:spPr>
              <a:xfrm flipH="1">
                <a:off x="8699467" y="3226639"/>
                <a:ext cx="605400" cy="4782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66" name="Shape 166"/>
              <p:cNvCxnSpPr/>
              <p:nvPr/>
            </p:nvCxnSpPr>
            <p:spPr>
              <a:xfrm flipH="1">
                <a:off x="8699613" y="3781326"/>
                <a:ext cx="741300" cy="1557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67" name="Shape 167"/>
              <p:cNvCxnSpPr/>
              <p:nvPr/>
            </p:nvCxnSpPr>
            <p:spPr>
              <a:xfrm rot="10800000">
                <a:off x="8757375" y="4079783"/>
                <a:ext cx="643800" cy="3546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68" name="Shape 168"/>
              <p:cNvCxnSpPr/>
              <p:nvPr/>
            </p:nvCxnSpPr>
            <p:spPr>
              <a:xfrm rot="10800000">
                <a:off x="8376759" y="4110185"/>
                <a:ext cx="510600" cy="994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69" name="Shape 169"/>
              <p:cNvCxnSpPr>
                <a:stCxn id="170" idx="2"/>
              </p:cNvCxnSpPr>
              <p:nvPr/>
            </p:nvCxnSpPr>
            <p:spPr>
              <a:xfrm>
                <a:off x="8111578" y="4125048"/>
                <a:ext cx="0" cy="13032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71" name="Shape 171"/>
              <p:cNvCxnSpPr/>
              <p:nvPr/>
            </p:nvCxnSpPr>
            <p:spPr>
              <a:xfrm flipH="1">
                <a:off x="7286750" y="4110037"/>
                <a:ext cx="492000" cy="11070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72" name="Shape 172"/>
              <p:cNvCxnSpPr/>
              <p:nvPr/>
            </p:nvCxnSpPr>
            <p:spPr>
              <a:xfrm flipH="1">
                <a:off x="6909753" y="4110037"/>
                <a:ext cx="510000" cy="448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73" name="Shape 173"/>
              <p:cNvCxnSpPr>
                <a:stCxn id="170" idx="1"/>
              </p:cNvCxnSpPr>
              <p:nvPr/>
            </p:nvCxnSpPr>
            <p:spPr>
              <a:xfrm flipH="1">
                <a:off x="6699028" y="3908298"/>
                <a:ext cx="695400" cy="894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74" name="Shape 174"/>
              <p:cNvCxnSpPr/>
              <p:nvPr/>
            </p:nvCxnSpPr>
            <p:spPr>
              <a:xfrm rot="10800000">
                <a:off x="6848589" y="3311519"/>
                <a:ext cx="563400" cy="39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36C09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39999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pic>
            <p:nvPicPr>
              <p:cNvPr id="175" name="Shape 17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417298" y="5132946"/>
                <a:ext cx="1034400" cy="30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Shape 17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785921" y="5008592"/>
                <a:ext cx="563700" cy="51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Shape 17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728086" y="5364860"/>
                <a:ext cx="796800" cy="31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Shape 17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394428" y="3691548"/>
                <a:ext cx="1434300" cy="433500"/>
              </a:xfrm>
              <a:prstGeom prst="rect">
                <a:avLst/>
              </a:prstGeom>
              <a:noFill/>
              <a:ln cap="flat" cmpd="sng" w="9525">
                <a:solidFill>
                  <a:srgbClr val="93B3D7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pic>
          <p:pic>
            <p:nvPicPr>
              <p:cNvPr id="178" name="Shape 17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988882" y="2207341"/>
                <a:ext cx="509400" cy="54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Shape 17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125950" y="4533041"/>
                <a:ext cx="865800" cy="315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Shape 18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9251547" y="2711841"/>
                <a:ext cx="360000" cy="563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181" name="Shape 181"/>
          <p:cNvGraphicFramePr/>
          <p:nvPr/>
        </p:nvGraphicFramePr>
        <p:xfrm>
          <a:off x="11561" y="45912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{E1471461-8104-401D-9744-DBE15D415744}</a:tableStyleId>
              </a:tblPr>
              <a:tblGrid>
                <a:gridCol w="4658125"/>
                <a:gridCol w="4485875"/>
              </a:tblGrid>
              <a:tr h="16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CNR-IBBE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G. Pesole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Head of Node)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t/>
                      </a:r>
                      <a:endParaRPr i="1" sz="1800" u="none" cap="none" strike="noStrike">
                        <a:solidFill>
                          <a:srgbClr val="4F4C5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6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CNR – ISA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 Facchiano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Università di Bari 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M. Attimonelli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6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CNR – ITB 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L. Milanesi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Università di Bologna 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 Casadio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6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CINECA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 Bassini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Università di Milano 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G. Pavesi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6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CRS4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G. Zanetti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Università di Milano-Bicocca 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G. Mauri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6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GARR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F. Ruggieri</a:t>
                      </a:r>
                      <a:r>
                        <a:rPr b="0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Università di Padova 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G. Valle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6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INFN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G. Maggi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Università di "Tor Vergata" 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G. Cesareni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6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Sapienza Università 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 Tramontano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4C5D"/>
                        </a:buClr>
                        <a:buSzPct val="25000"/>
                        <a:buFont typeface="Calibri"/>
                        <a:buNone/>
                      </a:pPr>
                      <a:r>
                        <a:rPr b="1"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Università della Tuscia 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i="1" lang="en-US" sz="1800" u="none" cap="none" strike="noStrike">
                          <a:solidFill>
                            <a:srgbClr val="E46C0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 Valentini</a:t>
                      </a:r>
                      <a:r>
                        <a:rPr i="1" lang="en-US" sz="1800" u="none" cap="none" strike="noStrike">
                          <a:solidFill>
                            <a:srgbClr val="4F4C5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610167" y="2415457"/>
            <a:ext cx="2357400" cy="1373400"/>
          </a:xfrm>
          <a:prstGeom prst="ellipse">
            <a:avLst/>
          </a:prstGeom>
          <a:gradFill>
            <a:gsLst>
              <a:gs pos="0">
                <a:srgbClr val="376092"/>
              </a:gs>
              <a:gs pos="80000">
                <a:srgbClr val="FFFF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108025" lIns="216050" rIns="216050" tIns="1080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Training coordinator (TeC </a:t>
            </a:r>
            <a:r>
              <a:rPr lang="en-US" sz="18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665" y="5576237"/>
            <a:ext cx="1654907" cy="128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830294" y="4247643"/>
            <a:ext cx="4183500" cy="77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76092"/>
              </a:gs>
              <a:gs pos="80000">
                <a:srgbClr val="FFFF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108025" lIns="216050" rIns="216050" tIns="1080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Local Technical Coordinators (LTeCs)</a:t>
            </a:r>
          </a:p>
        </p:txBody>
      </p:sp>
      <p:sp>
        <p:nvSpPr>
          <p:cNvPr id="189" name="Shape 189"/>
          <p:cNvSpPr/>
          <p:nvPr/>
        </p:nvSpPr>
        <p:spPr>
          <a:xfrm>
            <a:off x="874058" y="2386220"/>
            <a:ext cx="2357400" cy="1373400"/>
          </a:xfrm>
          <a:prstGeom prst="ellipse">
            <a:avLst/>
          </a:prstGeom>
          <a:gradFill>
            <a:gsLst>
              <a:gs pos="0">
                <a:srgbClr val="376092"/>
              </a:gs>
              <a:gs pos="80000">
                <a:srgbClr val="FFFF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108025" lIns="216050" rIns="216050" tIns="1080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Technical coordinator (TeC </a:t>
            </a:r>
            <a:r>
              <a:rPr lang="en-US" sz="18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90" name="Shape 190"/>
          <p:cNvSpPr/>
          <p:nvPr/>
        </p:nvSpPr>
        <p:spPr>
          <a:xfrm>
            <a:off x="3306912" y="1557058"/>
            <a:ext cx="1348200" cy="1288499"/>
          </a:xfrm>
          <a:prstGeom prst="ellipse">
            <a:avLst/>
          </a:prstGeom>
          <a:gradFill>
            <a:gsLst>
              <a:gs pos="0">
                <a:srgbClr val="376092"/>
              </a:gs>
              <a:gs pos="80000">
                <a:srgbClr val="FFFF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108025" lIns="216050" rIns="216050" tIns="1080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Head of Node (HoN</a:t>
            </a:r>
            <a:r>
              <a:rPr lang="en-US" sz="18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cxnSp>
        <p:nvCxnSpPr>
          <p:cNvPr id="191" name="Shape 191"/>
          <p:cNvCxnSpPr/>
          <p:nvPr/>
        </p:nvCxnSpPr>
        <p:spPr>
          <a:xfrm flipH="1" rot="10800000">
            <a:off x="3122737" y="2497253"/>
            <a:ext cx="304800" cy="279300"/>
          </a:xfrm>
          <a:prstGeom prst="straightConnector1">
            <a:avLst/>
          </a:prstGeom>
          <a:noFill/>
          <a:ln cap="flat" cmpd="sng" w="25400">
            <a:solidFill>
              <a:srgbClr val="E46C0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2" name="Shape 192"/>
          <p:cNvCxnSpPr/>
          <p:nvPr/>
        </p:nvCxnSpPr>
        <p:spPr>
          <a:xfrm rot="10800000">
            <a:off x="4390492" y="2460228"/>
            <a:ext cx="329400" cy="323700"/>
          </a:xfrm>
          <a:prstGeom prst="straightConnector1">
            <a:avLst/>
          </a:prstGeom>
          <a:noFill/>
          <a:ln cap="flat" cmpd="sng" w="25400">
            <a:solidFill>
              <a:srgbClr val="E46C0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3" name="Shape 193"/>
          <p:cNvCxnSpPr/>
          <p:nvPr/>
        </p:nvCxnSpPr>
        <p:spPr>
          <a:xfrm rot="10800000">
            <a:off x="2147408" y="3697176"/>
            <a:ext cx="0" cy="570900"/>
          </a:xfrm>
          <a:prstGeom prst="straightConnector1">
            <a:avLst/>
          </a:prstGeom>
          <a:noFill/>
          <a:ln cap="flat" cmpd="sng" w="25400">
            <a:solidFill>
              <a:srgbClr val="E46C0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4" name="Shape 194"/>
          <p:cNvCxnSpPr/>
          <p:nvPr/>
        </p:nvCxnSpPr>
        <p:spPr>
          <a:xfrm rot="10800000">
            <a:off x="5602338" y="3727087"/>
            <a:ext cx="0" cy="552600"/>
          </a:xfrm>
          <a:prstGeom prst="straightConnector1">
            <a:avLst/>
          </a:prstGeom>
          <a:noFill/>
          <a:ln cap="flat" cmpd="sng" w="25400">
            <a:solidFill>
              <a:srgbClr val="E46C0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5" name="Shape 195"/>
          <p:cNvCxnSpPr/>
          <p:nvPr/>
        </p:nvCxnSpPr>
        <p:spPr>
          <a:xfrm>
            <a:off x="3231523" y="3111508"/>
            <a:ext cx="1363500" cy="0"/>
          </a:xfrm>
          <a:prstGeom prst="straightConnector1">
            <a:avLst/>
          </a:prstGeom>
          <a:noFill/>
          <a:ln cap="flat" cmpd="sng" w="25400">
            <a:solidFill>
              <a:srgbClr val="37609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" name="Shape 196"/>
          <p:cNvCxnSpPr/>
          <p:nvPr/>
        </p:nvCxnSpPr>
        <p:spPr>
          <a:xfrm flipH="1">
            <a:off x="3172535" y="3320834"/>
            <a:ext cx="1414800" cy="5700"/>
          </a:xfrm>
          <a:prstGeom prst="straightConnector1">
            <a:avLst/>
          </a:prstGeom>
          <a:noFill/>
          <a:ln cap="flat" cmpd="sng" w="25400">
            <a:solidFill>
              <a:srgbClr val="37609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97" name="Shape 197"/>
          <p:cNvSpPr txBox="1"/>
          <p:nvPr/>
        </p:nvSpPr>
        <p:spPr>
          <a:xfrm>
            <a:off x="1916577" y="1013381"/>
            <a:ext cx="594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16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Head of Node: Graziano Pesole (IBBE-CNR Bari, Università di Bari)</a:t>
            </a:r>
          </a:p>
        </p:txBody>
      </p:sp>
      <p:cxnSp>
        <p:nvCxnSpPr>
          <p:cNvPr id="198" name="Shape 198"/>
          <p:cNvCxnSpPr/>
          <p:nvPr/>
        </p:nvCxnSpPr>
        <p:spPr>
          <a:xfrm>
            <a:off x="2254985" y="3703308"/>
            <a:ext cx="0" cy="604200"/>
          </a:xfrm>
          <a:prstGeom prst="straightConnector1">
            <a:avLst/>
          </a:prstGeom>
          <a:noFill/>
          <a:ln cap="flat" cmpd="sng" w="25400">
            <a:solidFill>
              <a:srgbClr val="E46C0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9" name="Shape 199"/>
          <p:cNvCxnSpPr/>
          <p:nvPr/>
        </p:nvCxnSpPr>
        <p:spPr>
          <a:xfrm>
            <a:off x="5724327" y="3727122"/>
            <a:ext cx="0" cy="604200"/>
          </a:xfrm>
          <a:prstGeom prst="straightConnector1">
            <a:avLst/>
          </a:prstGeom>
          <a:noFill/>
          <a:ln cap="flat" cmpd="sng" w="25400">
            <a:solidFill>
              <a:srgbClr val="E46C0A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665" y="5576237"/>
            <a:ext cx="1654907" cy="128176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533039" y="868167"/>
            <a:ext cx="8277809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320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Our main ambition is to stimulate and assist the development, rationalization and integration of bioinformatics research in Italy</a:t>
            </a:r>
            <a:r>
              <a:rPr i="1" lang="en-US" sz="320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, and  to transfer the benefits of all these activities to our European partners and in particular to other ELIXIR Nodes, towards the achievement of a  pan-european bioinformatics infrastructure able to cope with the present and future challenges posed by life sciences.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E36C09"/>
              </a:buClr>
              <a:buSzPct val="25000"/>
              <a:buFont typeface="Calibri"/>
              <a:buNone/>
            </a:pPr>
            <a:r>
              <a:rPr b="1" i="0" lang="en-US" sz="44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ELIXIR-ITA training programme (late)2015/2016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665" y="5576237"/>
            <a:ext cx="1654907" cy="128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